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88" r:id="rId3"/>
    <p:sldId id="267" r:id="rId4"/>
    <p:sldId id="277" r:id="rId5"/>
    <p:sldId id="274" r:id="rId6"/>
    <p:sldId id="287" r:id="rId7"/>
    <p:sldId id="285" r:id="rId8"/>
    <p:sldId id="290" r:id="rId9"/>
    <p:sldId id="291" r:id="rId10"/>
    <p:sldId id="275" r:id="rId11"/>
    <p:sldId id="282" r:id="rId12"/>
    <p:sldId id="281" r:id="rId13"/>
    <p:sldId id="28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enn Ledder" initials="GL" lastIdx="1" clrIdx="0">
    <p:extLst>
      <p:ext uri="{19B8F6BF-5375-455C-9EA6-DF929625EA0E}">
        <p15:presenceInfo xmlns:p15="http://schemas.microsoft.com/office/powerpoint/2012/main" userId="S-1-5-21-527237240-492894223-682003330-40327" providerId="AD"/>
      </p:ext>
    </p:extLst>
  </p:cmAuthor>
  <p:cmAuthor id="2" name="Glenn Ledder" initials="GL [2]" lastIdx="4" clrIdx="1">
    <p:extLst>
      <p:ext uri="{19B8F6BF-5375-455C-9EA6-DF929625EA0E}">
        <p15:presenceInfo xmlns:p15="http://schemas.microsoft.com/office/powerpoint/2012/main" userId="bd80fdb818789a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2D6FE7-655E-4FF8-B6E3-4507C40DE211}" type="datetimeFigureOut">
              <a:rPr lang="en-US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8DF5D1-C4C5-491B-99C1-AAC9CFFBF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1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98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060450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340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71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58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55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46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76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0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29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27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627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4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8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3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50000">
                <a:srgbClr val="CF0000"/>
              </a:gs>
              <a:gs pos="100000">
                <a:srgbClr val="C00000"/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small" baseline="0" dirty="0">
                <a:solidFill>
                  <a:schemeClr val="bg1"/>
                </a:solidFill>
              </a:rPr>
              <a:t>University of Nebraska-Lincoln    Department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21226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50000">
                <a:srgbClr val="CF0000"/>
              </a:gs>
              <a:gs pos="100000">
                <a:srgbClr val="C00000"/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small" baseline="0" dirty="0">
                <a:solidFill>
                  <a:schemeClr val="bg1"/>
                </a:solidFill>
              </a:rPr>
              <a:t>University of Nebraska-Lincoln    Department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327190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Modeling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599"/>
          </a:xfrm>
        </p:spPr>
        <p:txBody>
          <a:bodyPr/>
          <a:lstStyle/>
          <a:p>
            <a:pPr marL="365760" indent="-365760"/>
            <a:r>
              <a:rPr lang="en-US" b="1" dirty="0"/>
              <a:t>Objective</a:t>
            </a:r>
            <a:r>
              <a:rPr lang="en-US" dirty="0"/>
              <a:t>: Use a spreadsheet implementation of a mathematical model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To learn about the population dynamics of infectious diseases;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To make projections for COVID-19 spread;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To predict the effects of public health policies on the course of the pandemic.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B49C-D20B-4D18-AD22-00424825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7745-A746-4A07-AB84-E0AE7473A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dirty="0"/>
              <a:t>The module comes with pre-designed experiments and associated questions to help you find meaning in the results.</a:t>
            </a:r>
          </a:p>
          <a:p>
            <a:pPr marL="365760" indent="-365760">
              <a:spcBef>
                <a:spcPts val="1800"/>
              </a:spcBef>
            </a:pPr>
            <a:r>
              <a:rPr lang="en-US" dirty="0"/>
              <a:t>You can also make your own experiments and ask and answer your own questions.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3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4B691-CA39-49B8-81F8-954284E3B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Final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DD61D-906A-4D8A-8C1D-3BC3C8751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dirty="0"/>
              <a:t>In 1918, the Spanish flu pandemic killed about 2-3% of the world’s population.  Some loss was due to bad policy.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There was too little scientific knowledge and too much misinformation.  </a:t>
            </a:r>
            <a:endParaRPr lang="en-US" sz="1800" dirty="0"/>
          </a:p>
          <a:p>
            <a:pPr marL="365760" indent="-365760">
              <a:spcBef>
                <a:spcPts val="1800"/>
              </a:spcBef>
            </a:pPr>
            <a:r>
              <a:rPr lang="en-US" dirty="0"/>
              <a:t>In 2020, we have a lot more scientific knowledge –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but just as much misinformation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106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4B691-CA39-49B8-81F8-954284E3B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Final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DD61D-906A-4D8A-8C1D-3BC3C8751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dirty="0"/>
              <a:t>We all need to learn as much as we can about COVID-19 so that </a:t>
            </a:r>
          </a:p>
          <a:p>
            <a:pPr marL="765810" lvl="1" indent="-365760">
              <a:spcBef>
                <a:spcPts val="1800"/>
              </a:spcBef>
            </a:pPr>
            <a:r>
              <a:rPr lang="en-US" dirty="0"/>
              <a:t>we can judge the accuracy of information we hear from others --</a:t>
            </a:r>
          </a:p>
          <a:p>
            <a:pPr marL="765810" lvl="1" indent="-365760">
              <a:spcBef>
                <a:spcPts val="1800"/>
              </a:spcBef>
            </a:pPr>
            <a:r>
              <a:rPr lang="en-US" dirty="0"/>
              <a:t>and help shape public policy and social behavior to combat the danger of pandemic disease.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2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Mathematical Modeling?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8763"/>
          </a:xfrm>
        </p:spPr>
        <p:txBody>
          <a:bodyPr/>
          <a:lstStyle/>
          <a:p>
            <a:pPr marL="365760" indent="-365760"/>
            <a:r>
              <a:rPr lang="en-US" dirty="0"/>
              <a:t>In many areas of science, we can test theories with experiments.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can’t do experiments in population dynamics.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best we can do is use mathematical models to make projections.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Models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Mathematical models are based on</a:t>
            </a:r>
          </a:p>
          <a:p>
            <a:pPr marL="731520" lvl="1" indent="-365760"/>
            <a:r>
              <a:rPr lang="en-US" dirty="0"/>
              <a:t>assumptions about how things work; </a:t>
            </a:r>
          </a:p>
          <a:p>
            <a:pPr marL="731520" lvl="1" indent="-365760"/>
            <a:r>
              <a:rPr lang="en-US" dirty="0"/>
              <a:t>a set of numerical values that measure different aspects of a situation.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use them for theoretical experiments to help us understand how the model outcomes depend on the numerical values we choose.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7041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of Caution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68763"/>
          </a:xfrm>
        </p:spPr>
        <p:txBody>
          <a:bodyPr/>
          <a:lstStyle/>
          <a:p>
            <a:pPr marL="365760" indent="-365760"/>
            <a:r>
              <a:rPr lang="en-US" dirty="0"/>
              <a:t>We don’t know enough about COVID-19 to make a really accurate model.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With more information, we can improve the model.</a:t>
            </a:r>
          </a:p>
          <a:p>
            <a:pPr marL="457200" indent="-457200">
              <a:spcBef>
                <a:spcPts val="2400"/>
              </a:spcBef>
              <a:buFont typeface="Arial" charset="0"/>
              <a:buNone/>
            </a:pPr>
            <a:r>
              <a:rPr lang="en-US" dirty="0"/>
              <a:t>It will never be perfect </a:t>
            </a:r>
          </a:p>
          <a:p>
            <a:pPr marL="731520" indent="-365760">
              <a:spcBef>
                <a:spcPts val="600"/>
              </a:spcBef>
              <a:buFont typeface="Arial" charset="0"/>
              <a:buNone/>
            </a:pPr>
            <a:r>
              <a:rPr lang="en-US" dirty="0"/>
              <a:t>– </a:t>
            </a:r>
            <a:r>
              <a:rPr lang="en-US" i="1" dirty="0"/>
              <a:t>but it is a lot better than guessing.</a:t>
            </a:r>
          </a:p>
        </p:txBody>
      </p:sp>
    </p:spTree>
    <p:extLst>
      <p:ext uri="{BB962C8B-B14F-4D97-AF65-F5344CB8AC3E}">
        <p14:creationId xmlns:p14="http://schemas.microsoft.com/office/powerpoint/2010/main" val="42649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dirty="0"/>
              <a:t>Equations are used to calculate the numbers in various classes from one day to the next, according to mathematical assumptions.</a:t>
            </a:r>
          </a:p>
          <a:p>
            <a:pPr marL="365760" indent="-365760">
              <a:spcBef>
                <a:spcPts val="1800"/>
              </a:spcBef>
            </a:pPr>
            <a:r>
              <a:rPr lang="en-US" dirty="0"/>
              <a:t>The most common epidemic model is </a:t>
            </a:r>
            <a:r>
              <a:rPr lang="en-US" b="1" dirty="0"/>
              <a:t>SIR</a:t>
            </a:r>
            <a:r>
              <a:rPr lang="en-US" dirty="0"/>
              <a:t>, for </a:t>
            </a:r>
            <a:r>
              <a:rPr lang="en-US" b="1" dirty="0"/>
              <a:t>S</a:t>
            </a:r>
            <a:r>
              <a:rPr lang="en-US" dirty="0"/>
              <a:t>usceptible, </a:t>
            </a:r>
            <a:r>
              <a:rPr lang="en-US" b="1" dirty="0"/>
              <a:t>I</a:t>
            </a:r>
            <a:r>
              <a:rPr lang="en-US" dirty="0"/>
              <a:t>nfective, </a:t>
            </a:r>
            <a:r>
              <a:rPr lang="en-US" b="1" dirty="0"/>
              <a:t>R</a:t>
            </a:r>
            <a:r>
              <a:rPr lang="en-US" dirty="0"/>
              <a:t>emoved.</a:t>
            </a:r>
          </a:p>
          <a:p>
            <a:pPr marL="365760" indent="-365760">
              <a:spcBef>
                <a:spcPts val="1800"/>
              </a:spcBef>
            </a:pPr>
            <a:r>
              <a:rPr lang="en-US" dirty="0"/>
              <a:t>Our COVID-19 model has 7 classes: </a:t>
            </a:r>
            <a:r>
              <a:rPr lang="en-US" b="1" dirty="0"/>
              <a:t>SEAIHRD</a:t>
            </a:r>
          </a:p>
          <a:p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33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SEAIHRD Population 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/>
          <a:p>
            <a:pPr marL="731520" lvl="1" indent="-365760"/>
            <a:r>
              <a:rPr lang="en-US" b="1" dirty="0"/>
              <a:t>S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susceptible (still at risk)</a:t>
            </a:r>
          </a:p>
          <a:p>
            <a:pPr marL="731520" lvl="1" indent="-365760"/>
            <a:r>
              <a:rPr lang="en-US" b="1" dirty="0"/>
              <a:t>E</a:t>
            </a:r>
            <a:r>
              <a:rPr lang="en-US" dirty="0"/>
              <a:t>: ‘exposed’ (infected, but not yet infectious)</a:t>
            </a:r>
          </a:p>
          <a:p>
            <a:pPr marL="731520" lvl="1" indent="-365760"/>
            <a:r>
              <a:rPr lang="en-US" b="1" dirty="0"/>
              <a:t>A</a:t>
            </a:r>
            <a:r>
              <a:rPr lang="en-US" dirty="0"/>
              <a:t>: asymptomatic infective</a:t>
            </a:r>
          </a:p>
          <a:p>
            <a:pPr marL="731520" lvl="1" indent="-365760"/>
            <a:r>
              <a:rPr lang="en-US" b="1" dirty="0"/>
              <a:t>I</a:t>
            </a:r>
            <a:r>
              <a:rPr lang="en-US" dirty="0"/>
              <a:t>: symptomatic infective</a:t>
            </a:r>
          </a:p>
          <a:p>
            <a:pPr marL="731520" lvl="1" indent="-365760"/>
            <a:r>
              <a:rPr lang="en-US" b="1" dirty="0"/>
              <a:t>H</a:t>
            </a:r>
            <a:r>
              <a:rPr lang="en-US" dirty="0"/>
              <a:t>: needing hospitalization </a:t>
            </a:r>
          </a:p>
          <a:p>
            <a:pPr marL="731520" lvl="1" indent="-365760"/>
            <a:r>
              <a:rPr lang="en-US" b="1" dirty="0"/>
              <a:t>R</a:t>
            </a:r>
            <a:r>
              <a:rPr lang="en-US" dirty="0"/>
              <a:t>: ‘recovered’ (no longer infectious)</a:t>
            </a:r>
          </a:p>
          <a:p>
            <a:pPr marL="731520" lvl="1" indent="-365760"/>
            <a:r>
              <a:rPr lang="en-US" b="1" dirty="0"/>
              <a:t>D</a:t>
            </a:r>
            <a:r>
              <a:rPr lang="en-US" dirty="0"/>
              <a:t>: deceased</a:t>
            </a:r>
          </a:p>
          <a:p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4737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58BA-1855-465F-8A14-693783A0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Model Input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5FCDE-64F4-4877-B75F-5DD8B79B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365760"/>
            <a:r>
              <a:rPr lang="en-US" dirty="0"/>
              <a:t>The model has 16 parameters </a:t>
            </a:r>
            <a:r>
              <a:rPr lang="en-US" sz="2800" dirty="0"/>
              <a:t>-- quantities that take fixed values in a given scenario but can be varied to do experiments.</a:t>
            </a:r>
            <a:endParaRPr lang="en-US" dirty="0"/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Some parameters are disease properties.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m is the fraction of hospitalized patients who die.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Some measure the implementation of policies.</a:t>
            </a:r>
          </a:p>
          <a:p>
            <a:pPr marL="731520" lvl="1" indent="-365760">
              <a:spcBef>
                <a:spcPts val="600"/>
              </a:spcBef>
            </a:pPr>
            <a:r>
              <a:rPr lang="el-GR" dirty="0"/>
              <a:t>δ</a:t>
            </a:r>
            <a:r>
              <a:rPr lang="en-US" dirty="0"/>
              <a:t> (delta) is a measure of social distancing (1 for normal contact – 0 for no contact at all).</a:t>
            </a:r>
          </a:p>
        </p:txBody>
      </p:sp>
    </p:spTree>
    <p:extLst>
      <p:ext uri="{BB962C8B-B14F-4D97-AF65-F5344CB8AC3E}">
        <p14:creationId xmlns:p14="http://schemas.microsoft.com/office/powerpoint/2010/main" val="191469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58BA-1855-465F-8A14-693783A0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Model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5FCDE-64F4-4877-B75F-5DD8B79B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The model predicts three important outcomes: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The total number of US deaths (</a:t>
            </a:r>
            <a:r>
              <a:rPr lang="en-US" i="1" dirty="0"/>
              <a:t>measures the human cost</a:t>
            </a:r>
            <a:r>
              <a:rPr lang="en-US" dirty="0"/>
              <a:t>).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The maximum number of patients who need to be hospitalized at the same time (</a:t>
            </a:r>
            <a:r>
              <a:rPr lang="en-US" i="1" dirty="0"/>
              <a:t>measures the danger of limited resources and capacity</a:t>
            </a:r>
            <a:r>
              <a:rPr lang="en-US" dirty="0"/>
              <a:t>).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The number of people still uninfected after one year (</a:t>
            </a:r>
            <a:r>
              <a:rPr lang="en-US" i="1" dirty="0"/>
              <a:t>measures the level of enduring risk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087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B49C-D20B-4D18-AD22-00424825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7745-A746-4A07-AB84-E0AE7473A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“sandbox” is an environment where you can explore ideas.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You interact with the model by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entering parameter values into the top sheet;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reading the output results and graphs.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model calculations are done automatically in three sheets below the top sheet.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3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M Physics PP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01 Genetics Simulation.pptx" id="{A11F359C-AE73-4BC5-93C6-D450E13469AF}" vid="{0E83A381-C540-4E43-B02D-8E494D3F0D59}"/>
    </a:ext>
  </a:extLst>
</a:theme>
</file>

<file path=ppt/theme/theme2.xml><?xml version="1.0" encoding="utf-8"?>
<a:theme xmlns:a="http://schemas.openxmlformats.org/drawingml/2006/main" name="U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L" id="{647E074D-26EB-4812-8F10-F7BD57C14C04}" vid="{323AB600-977B-493E-8F77-1BCB85D336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595</Words>
  <Application>Microsoft Office PowerPoint</Application>
  <PresentationFormat>On-screen Show (4:3)</PresentationFormat>
  <Paragraphs>63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SLM Physics PPT Theme</vt:lpstr>
      <vt:lpstr>UNL</vt:lpstr>
      <vt:lpstr>COVID-19 Modeling</vt:lpstr>
      <vt:lpstr>Why Mathematical Modeling?</vt:lpstr>
      <vt:lpstr>How Models Work</vt:lpstr>
      <vt:lpstr>A Word of Caution</vt:lpstr>
      <vt:lpstr>Model Structure</vt:lpstr>
      <vt:lpstr>SEAIHRD Population Classes</vt:lpstr>
      <vt:lpstr>COVID-19 Model Input Data</vt:lpstr>
      <vt:lpstr>COVID-19 Model Outcomes</vt:lpstr>
      <vt:lpstr>The Sandbox Concept</vt:lpstr>
      <vt:lpstr>Using the Module</vt:lpstr>
      <vt:lpstr>A Final Message</vt:lpstr>
      <vt:lpstr>A Final Message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Population Growth</dc:title>
  <dc:creator>Tyler</dc:creator>
  <cp:lastModifiedBy>Glenn Ledder</cp:lastModifiedBy>
  <cp:revision>67</cp:revision>
  <dcterms:created xsi:type="dcterms:W3CDTF">2011-02-23T03:45:46Z</dcterms:created>
  <dcterms:modified xsi:type="dcterms:W3CDTF">2020-10-17T23:13:00Z</dcterms:modified>
</cp:coreProperties>
</file>